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2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6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9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0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9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0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F302-221A-4CB0-8627-74FE5A94CCF4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E3F8-D966-4063-8056-AE69EC422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6%D9%8A%D9%88%D8%AA%D8%B1%D9%88%D9%86" TargetMode="External"/><Relationship Id="rId2" Type="http://schemas.openxmlformats.org/officeDocument/2006/relationships/hyperlink" Target="https://ar.wikipedia.org/wiki/%D8%A8%D8%B1%D9%88%D8%AA%D9%88%D9%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ar.wikipedia.org/wiki/%D9%86%D8%B8%D9%8A%D8%B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IQ" sz="4000" b="1" dirty="0"/>
              <a:t>الكيمياء </a:t>
            </a:r>
            <a:r>
              <a:rPr lang="ar-IQ" sz="4000" b="1" dirty="0" smtClean="0"/>
              <a:t>العامة</a:t>
            </a:r>
            <a:r>
              <a:rPr lang="en-US" sz="4000" b="1" dirty="0" smtClean="0"/>
              <a:t> General Chemistry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848872" cy="4968552"/>
          </a:xfrm>
        </p:spPr>
        <p:txBody>
          <a:bodyPr/>
          <a:lstStyle/>
          <a:p>
            <a:pPr marL="457200" lvl="0" indent="-457200" algn="r" rtl="1">
              <a:buFont typeface="Wingdings" pitchFamily="2" charset="2"/>
              <a:buChar char="v"/>
            </a:pPr>
            <a:r>
              <a:rPr lang="ar-IQ" b="1" dirty="0">
                <a:solidFill>
                  <a:srgbClr val="FF0000"/>
                </a:solidFill>
              </a:rPr>
              <a:t>مقدمه في علم </a:t>
            </a:r>
            <a:r>
              <a:rPr lang="ar-IQ" b="1" dirty="0" smtClean="0">
                <a:solidFill>
                  <a:srgbClr val="FF0000"/>
                </a:solidFill>
              </a:rPr>
              <a:t>الكيمياء</a:t>
            </a:r>
          </a:p>
          <a:p>
            <a:pPr lvl="0" algn="r" rtl="1"/>
            <a:r>
              <a:rPr lang="ar-SA" b="1" dirty="0">
                <a:solidFill>
                  <a:srgbClr val="FFFF00"/>
                </a:solidFill>
              </a:rPr>
              <a:t>علم الكيمياء </a:t>
            </a:r>
            <a:r>
              <a:rPr lang="en-US" b="1" dirty="0">
                <a:solidFill>
                  <a:srgbClr val="FFFF00"/>
                </a:solidFill>
              </a:rPr>
              <a:t>:</a:t>
            </a:r>
            <a:r>
              <a:rPr lang="ar-SA" dirty="0">
                <a:solidFill>
                  <a:schemeClr val="tx1"/>
                </a:solidFill>
              </a:rPr>
              <a:t>	</a:t>
            </a:r>
            <a:r>
              <a:rPr lang="ar-SA" sz="2800" dirty="0">
                <a:solidFill>
                  <a:schemeClr val="tx1"/>
                </a:solidFill>
              </a:rPr>
              <a:t>ي</a:t>
            </a:r>
            <a:r>
              <a:rPr lang="ar-IQ" sz="2800" dirty="0">
                <a:solidFill>
                  <a:schemeClr val="tx1"/>
                </a:solidFill>
              </a:rPr>
              <a:t>هتم</a:t>
            </a:r>
            <a:r>
              <a:rPr lang="ar-SA" sz="2800" dirty="0">
                <a:solidFill>
                  <a:schemeClr val="tx1"/>
                </a:solidFill>
              </a:rPr>
              <a:t> علم الكيمياء بدراسة المادة من ناحية تركيبها وتحولاتها وتفاعلاتها وخوصها المختلفة .</a:t>
            </a:r>
            <a:endParaRPr lang="en-US" sz="2800" dirty="0">
              <a:solidFill>
                <a:schemeClr val="tx1"/>
              </a:solidFill>
            </a:endParaRPr>
          </a:p>
          <a:p>
            <a:pPr lvl="0" algn="r" rtl="1"/>
            <a:r>
              <a:rPr lang="ar-SA" b="1" dirty="0">
                <a:solidFill>
                  <a:srgbClr val="FFFF00"/>
                </a:solidFill>
              </a:rPr>
              <a:t>المادة : </a:t>
            </a:r>
            <a:r>
              <a:rPr lang="ar-SA" sz="2800" dirty="0">
                <a:solidFill>
                  <a:schemeClr val="tx1"/>
                </a:solidFill>
              </a:rPr>
              <a:t>المادة هي كل ما يشغل حيز من الفراغ وله كتلة ، ويمكن القول بأنه كل ما تتأثر به حواسنا أو يكون مصدراً لما يثيرها </a:t>
            </a:r>
            <a:r>
              <a:rPr lang="ar-SA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r" rt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4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 smtClean="0"/>
              <a:t>التصنيف </a:t>
            </a:r>
            <a:r>
              <a:rPr lang="ar-SA" b="1" dirty="0"/>
              <a:t>الدوري للعناصر</a:t>
            </a:r>
            <a:r>
              <a:rPr lang="ar-SA" dirty="0"/>
              <a:t> </a:t>
            </a:r>
            <a:r>
              <a:rPr lang="en-US" b="1" i="1" dirty="0"/>
              <a:t>Periodic Classification of Elements</a:t>
            </a:r>
            <a:r>
              <a:rPr lang="en-US" dirty="0"/>
              <a:t> </a:t>
            </a:r>
            <a:endParaRPr lang="ar-IQ" dirty="0" smtClean="0"/>
          </a:p>
          <a:p>
            <a:pPr marL="0" indent="0" algn="ctr" rtl="1">
              <a:buNone/>
            </a:pPr>
            <a:r>
              <a:rPr lang="ar-SA" b="1" dirty="0">
                <a:solidFill>
                  <a:srgbClr val="FF0000"/>
                </a:solidFill>
              </a:rPr>
              <a:t>الجدول </a:t>
            </a:r>
            <a:r>
              <a:rPr lang="ar-SA" b="1" dirty="0" smtClean="0">
                <a:solidFill>
                  <a:srgbClr val="FF0000"/>
                </a:solidFill>
              </a:rPr>
              <a:t>الدوري</a:t>
            </a:r>
            <a:endParaRPr lang="ar-IQ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/>
              <a:t>رتب الروسي مندليف والألماني ماير العناصر تصاعديا بحسب ازدياد أوزانها الذرية. رتبت العناصر في  الجدول الدوري الحديث </a:t>
            </a:r>
            <a:r>
              <a:rPr lang="en-US" dirty="0"/>
              <a:t>periodic table</a:t>
            </a:r>
            <a:r>
              <a:rPr lang="ar-SA" dirty="0"/>
              <a:t> تصاعديا (من اليسار إلى اليمين)  بحسب ازدياد أعدادها الذريه   عدد الدورات</a:t>
            </a:r>
            <a:r>
              <a:rPr lang="en-US" dirty="0"/>
              <a:t>periods  </a:t>
            </a:r>
            <a:r>
              <a:rPr lang="ar-SA" dirty="0"/>
              <a:t>(صفوف أفقية) :  محددة بالأرقام  </a:t>
            </a:r>
            <a:r>
              <a:rPr lang="en-US" dirty="0"/>
              <a:t>1,2,3,4,5,6,7</a:t>
            </a:r>
            <a:r>
              <a:rPr lang="ar-SA" dirty="0"/>
              <a:t>. </a:t>
            </a:r>
            <a:endParaRPr lang="en-US" dirty="0"/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4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المجاميع </a:t>
            </a:r>
            <a:r>
              <a:rPr lang="en-US" b="1" dirty="0">
                <a:solidFill>
                  <a:srgbClr val="FF0000"/>
                </a:solidFill>
              </a:rPr>
              <a:t>groups</a:t>
            </a:r>
            <a:r>
              <a:rPr lang="ar-SA" b="1" dirty="0">
                <a:solidFill>
                  <a:srgbClr val="FF0000"/>
                </a:solidFill>
              </a:rPr>
              <a:t> :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sz="2800" dirty="0"/>
              <a:t>تميز بأحرف </a:t>
            </a:r>
            <a:r>
              <a:rPr lang="ar-SA" sz="2800" dirty="0" smtClean="0"/>
              <a:t>وأرقام </a:t>
            </a:r>
            <a:r>
              <a:rPr lang="ar-SA" sz="2800" dirty="0"/>
              <a:t>مجاميع </a:t>
            </a:r>
            <a:r>
              <a:rPr lang="en-US" sz="2800" dirty="0"/>
              <a:t>A</a:t>
            </a:r>
            <a:r>
              <a:rPr lang="ar-SA" sz="2800" dirty="0"/>
              <a:t> و</a:t>
            </a:r>
            <a:r>
              <a:rPr lang="en-US" sz="2800" dirty="0"/>
              <a:t>B </a:t>
            </a:r>
            <a:r>
              <a:rPr lang="ar-SA" sz="2800" dirty="0"/>
              <a:t>، مجاميع </a:t>
            </a:r>
            <a:r>
              <a:rPr lang="en-US" sz="2800" dirty="0"/>
              <a:t>A </a:t>
            </a:r>
            <a:r>
              <a:rPr lang="ar-SA" sz="2800" dirty="0"/>
              <a:t> تميز بالأرقام من </a:t>
            </a:r>
            <a:r>
              <a:rPr lang="en-US" sz="2800" dirty="0"/>
              <a:t>1</a:t>
            </a:r>
            <a:r>
              <a:rPr lang="ar-SA" sz="2800" dirty="0"/>
              <a:t> إلى</a:t>
            </a:r>
            <a:r>
              <a:rPr lang="en-US" sz="2800" dirty="0"/>
              <a:t>7</a:t>
            </a:r>
            <a:r>
              <a:rPr lang="ar-SA" sz="2800" dirty="0" smtClean="0"/>
              <a:t>.</a:t>
            </a:r>
            <a:endParaRPr lang="en-US" sz="2800" dirty="0" smtClean="0"/>
          </a:p>
          <a:p>
            <a:pPr marL="0" indent="0" algn="r" rtl="1">
              <a:buNone/>
            </a:pPr>
            <a:r>
              <a:rPr lang="ar-SA" sz="2800" dirty="0"/>
              <a:t>يحتوي الجدول الدوري على </a:t>
            </a:r>
            <a:r>
              <a:rPr lang="ar-SA" sz="2800" dirty="0" smtClean="0"/>
              <a:t>(</a:t>
            </a:r>
            <a:r>
              <a:rPr lang="en-US" sz="2800" dirty="0" smtClean="0"/>
              <a:t>7</a:t>
            </a:r>
            <a:r>
              <a:rPr lang="ar-SA" sz="2800" dirty="0" smtClean="0"/>
              <a:t>) </a:t>
            </a:r>
            <a:r>
              <a:rPr lang="ar-SA" sz="2800" dirty="0"/>
              <a:t>دورات أفقية </a:t>
            </a:r>
            <a:r>
              <a:rPr lang="ar-SA" sz="2800" dirty="0" smtClean="0"/>
              <a:t>و(</a:t>
            </a:r>
            <a:r>
              <a:rPr lang="en-US" sz="2800" dirty="0" smtClean="0"/>
              <a:t>8</a:t>
            </a:r>
            <a:r>
              <a:rPr lang="ar-SA" sz="2800" dirty="0" smtClean="0"/>
              <a:t>) </a:t>
            </a:r>
            <a:r>
              <a:rPr lang="ar-SA" sz="2800" dirty="0"/>
              <a:t>مجاميع عمودية وتبعاَ لنوع الغلاف الثانوي الأخير</a:t>
            </a:r>
            <a:r>
              <a:rPr lang="en-US" sz="2800" dirty="0"/>
              <a:t>.</a:t>
            </a:r>
            <a:endParaRPr lang="ar-IQ" sz="2800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b="1" dirty="0"/>
              <a:t> تم تقسيم </a:t>
            </a:r>
            <a:r>
              <a:rPr lang="ar-SA" b="1" dirty="0" smtClean="0"/>
              <a:t>الع</a:t>
            </a:r>
            <a:r>
              <a:rPr lang="ar-IQ" b="1" dirty="0" smtClean="0"/>
              <a:t>ن</a:t>
            </a:r>
            <a:r>
              <a:rPr lang="ar-SA" b="1" dirty="0" smtClean="0"/>
              <a:t>اصر </a:t>
            </a:r>
            <a:r>
              <a:rPr lang="ar-SA" b="1" dirty="0"/>
              <a:t>إلى الأصناف التالية </a:t>
            </a:r>
            <a:r>
              <a:rPr lang="ar-SA" b="1" dirty="0" smtClean="0"/>
              <a:t>:</a:t>
            </a:r>
            <a:endParaRPr lang="ar-IQ" b="1" dirty="0" smtClean="0"/>
          </a:p>
          <a:p>
            <a:pPr marL="0" indent="0" algn="r" rtl="1">
              <a:buNone/>
            </a:pPr>
            <a:r>
              <a:rPr lang="en-US" dirty="0" smtClean="0"/>
              <a:t>1</a:t>
            </a:r>
            <a:r>
              <a:rPr lang="ar-IQ" dirty="0" smtClean="0"/>
              <a:t>. </a:t>
            </a:r>
            <a:r>
              <a:rPr lang="ar-SA" b="1" dirty="0" smtClean="0"/>
              <a:t>العناصر النموذجية</a:t>
            </a:r>
            <a:r>
              <a:rPr lang="ar-IQ" b="1" dirty="0" smtClean="0"/>
              <a:t> </a:t>
            </a:r>
            <a:r>
              <a:rPr lang="en-US" b="1" dirty="0" smtClean="0"/>
              <a:t>Representative Elements</a:t>
            </a:r>
          </a:p>
          <a:p>
            <a:pPr marL="0" indent="0" algn="r" rtl="1">
              <a:buNone/>
            </a:pPr>
            <a:r>
              <a:rPr lang="ar-SA" dirty="0"/>
              <a:t>هذه العناصر تمتلك أغلفة ثانوية غير مشبعة بالألكترونات من نوع </a:t>
            </a:r>
            <a:r>
              <a:rPr lang="en-US" dirty="0"/>
              <a:t>S</a:t>
            </a:r>
            <a:r>
              <a:rPr lang="ar-SA" dirty="0"/>
              <a:t> و </a:t>
            </a:r>
            <a:r>
              <a:rPr lang="en-US" dirty="0"/>
              <a:t>P</a:t>
            </a:r>
            <a:r>
              <a:rPr lang="ar-SA" dirty="0"/>
              <a:t> وتمثلها الزمر </a:t>
            </a:r>
            <a:r>
              <a:rPr lang="en-US" dirty="0"/>
              <a:t>(IA,IIA) </a:t>
            </a:r>
            <a:r>
              <a:rPr lang="ar-SA" dirty="0"/>
              <a:t> والتي يكون فيها الغلاف </a:t>
            </a:r>
            <a:r>
              <a:rPr lang="en-US" dirty="0"/>
              <a:t>S</a:t>
            </a:r>
            <a:r>
              <a:rPr lang="ar-SA" dirty="0"/>
              <a:t> غير ممتلئ بالألكترونات وتتصرف هذه العناصر كفلزات في حين يكون الغلاف الثانوي من نوع </a:t>
            </a:r>
            <a:r>
              <a:rPr lang="en-US" dirty="0"/>
              <a:t>P</a:t>
            </a:r>
            <a:r>
              <a:rPr lang="ar-SA" dirty="0"/>
              <a:t> غير ممتلئ بالألكترونات لعناصر الزمر </a:t>
            </a:r>
            <a:r>
              <a:rPr lang="en-US" dirty="0"/>
              <a:t>(IIIA-VIIA)</a:t>
            </a:r>
            <a:r>
              <a:rPr lang="ar-SA" dirty="0"/>
              <a:t> والتي يتصرف قسم منها كلافلزات والقسم الآخر كأشباه فلزات.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2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 smtClean="0"/>
              <a:t>2</a:t>
            </a:r>
            <a:r>
              <a:rPr lang="ar-IQ" dirty="0" smtClean="0"/>
              <a:t>- </a:t>
            </a:r>
            <a:r>
              <a:rPr lang="ar-SA" b="1" dirty="0"/>
              <a:t>الغازات </a:t>
            </a:r>
            <a:r>
              <a:rPr lang="ar-SA" b="1" dirty="0" smtClean="0"/>
              <a:t>النبيلة </a:t>
            </a:r>
            <a:r>
              <a:rPr lang="en-US" b="1" dirty="0"/>
              <a:t>Noble </a:t>
            </a:r>
            <a:r>
              <a:rPr lang="en-US" b="1" dirty="0" smtClean="0"/>
              <a:t>Gases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dirty="0"/>
              <a:t>هذه العناصر تمثلها المجموعة الثامنة </a:t>
            </a:r>
            <a:r>
              <a:rPr lang="en-US" dirty="0"/>
              <a:t>(VIII A)</a:t>
            </a:r>
            <a:r>
              <a:rPr lang="ar-SA" dirty="0"/>
              <a:t> وتسمى عناصر المجموعة الصفرية أيضاَ حيث تمتاز هذه العناصر بكوّن جميع أغلفتها تكون مملؤة  كليا بالألكترونات وموقعها في أقصى الجدول الدوري </a:t>
            </a:r>
            <a:r>
              <a:rPr lang="ar-SA" dirty="0" smtClean="0"/>
              <a:t>.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 smtClean="0"/>
              <a:t>3</a:t>
            </a:r>
            <a:r>
              <a:rPr lang="ar-IQ" dirty="0" smtClean="0"/>
              <a:t>- </a:t>
            </a:r>
            <a:r>
              <a:rPr lang="ar-SA" b="1" dirty="0"/>
              <a:t>العناصر الإنتقالية </a:t>
            </a:r>
            <a:r>
              <a:rPr lang="en-US" b="1" dirty="0"/>
              <a:t> </a:t>
            </a:r>
            <a:r>
              <a:rPr lang="en-US" b="1" dirty="0" smtClean="0"/>
              <a:t>Transition Metals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dirty="0"/>
              <a:t>هذه العناصر تمثلها المجاميع </a:t>
            </a:r>
            <a:r>
              <a:rPr lang="en-US" dirty="0"/>
              <a:t>(IB-VIIB)</a:t>
            </a:r>
            <a:r>
              <a:rPr lang="ar-SA" dirty="0"/>
              <a:t> والتي تمتلك غلافا ثانويا خارجيا من النوع </a:t>
            </a:r>
            <a:r>
              <a:rPr lang="en-US" dirty="0"/>
              <a:t>(d)</a:t>
            </a:r>
            <a:r>
              <a:rPr lang="ar-SA" dirty="0"/>
              <a:t> غير ممتلئ  كليا بالألكترونات حيث وضعت هذه العناصر في منتصف الجدول الدوري وجميعها فلزات.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en-US" dirty="0" smtClean="0"/>
              <a:t>4</a:t>
            </a:r>
            <a:r>
              <a:rPr lang="ar-IQ" dirty="0" smtClean="0"/>
              <a:t>- </a:t>
            </a:r>
            <a:r>
              <a:rPr lang="ar-SA" b="1" dirty="0"/>
              <a:t>العناصر الأنتقالية الداخلية </a:t>
            </a:r>
            <a:r>
              <a:rPr lang="en-US" b="1" dirty="0"/>
              <a:t> Inner Transition </a:t>
            </a:r>
            <a:r>
              <a:rPr lang="en-US" b="1" dirty="0" smtClean="0"/>
              <a:t>Metals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dirty="0"/>
              <a:t>تمتلك هذه العناصر غلافا ثانويا من النوع </a:t>
            </a:r>
            <a:r>
              <a:rPr lang="en-US" dirty="0"/>
              <a:t>(f) </a:t>
            </a:r>
            <a:r>
              <a:rPr lang="ar-SA" dirty="0"/>
              <a:t>وتتألف من </a:t>
            </a:r>
            <a:r>
              <a:rPr lang="en-US" dirty="0" smtClean="0"/>
              <a:t>14</a:t>
            </a:r>
            <a:r>
              <a:rPr lang="ar-SA" dirty="0" smtClean="0"/>
              <a:t> </a:t>
            </a:r>
            <a:r>
              <a:rPr lang="ar-SA" dirty="0"/>
              <a:t>عنصرا والتي وضعت أسفل الجدول الدوري وتسمى أيضا بعناصر اللانثانات والأكتينات . </a:t>
            </a:r>
            <a:endParaRPr lang="ar-IQ" smtClean="0"/>
          </a:p>
          <a:p>
            <a:pPr marL="0" indent="0" algn="r" rtl="1">
              <a:buNone/>
            </a:pPr>
            <a:r>
              <a:rPr lang="ar-SA" smtClean="0"/>
              <a:t>أما </a:t>
            </a:r>
            <a:r>
              <a:rPr lang="ar-SA" dirty="0"/>
              <a:t>بالنسبة للدورات الأفقية فتبدأ من فلز قلوي من عناصر الركن </a:t>
            </a:r>
            <a:r>
              <a:rPr lang="en-US" dirty="0"/>
              <a:t>(S)</a:t>
            </a:r>
            <a:r>
              <a:rPr lang="ar-SA" dirty="0"/>
              <a:t> وتنتهي بعنصر من عناصر الغازات النبيلة وهي مرتبة كما يأتي :</a:t>
            </a:r>
            <a:endParaRPr lang="en-US" dirty="0"/>
          </a:p>
          <a:p>
            <a:pPr marL="0" indent="0" algn="r" rtl="1">
              <a:buNone/>
            </a:pPr>
            <a:r>
              <a:rPr lang="en-US" dirty="0" smtClean="0"/>
              <a:t>1</a:t>
            </a:r>
            <a:r>
              <a:rPr lang="ar-IQ" dirty="0" smtClean="0"/>
              <a:t>- </a:t>
            </a:r>
            <a:r>
              <a:rPr lang="ar-SA" sz="2800" b="1" dirty="0"/>
              <a:t>الدورة الأولى </a:t>
            </a:r>
            <a:r>
              <a:rPr lang="en-US" sz="2800" b="1" dirty="0"/>
              <a:t>(n=1)</a:t>
            </a:r>
            <a:r>
              <a:rPr lang="ar-SA" sz="2800" b="1" dirty="0"/>
              <a:t> تحتوي فقط عنصرين هما  </a:t>
            </a:r>
            <a:r>
              <a:rPr lang="en-US" sz="2800" b="1" dirty="0"/>
              <a:t>H1</a:t>
            </a:r>
            <a:r>
              <a:rPr lang="ar-SA" sz="2800" b="1" dirty="0"/>
              <a:t> و </a:t>
            </a:r>
            <a:r>
              <a:rPr lang="en-US" sz="2800" b="1" dirty="0"/>
              <a:t>He2</a:t>
            </a:r>
            <a:r>
              <a:rPr lang="ar-SA" sz="2800" b="1" dirty="0" smtClean="0"/>
              <a:t>.</a:t>
            </a:r>
            <a:endParaRPr lang="ar-IQ" sz="2800" b="1" dirty="0" smtClean="0"/>
          </a:p>
          <a:p>
            <a:pPr marL="0" indent="0" algn="r" rtl="1">
              <a:buNone/>
            </a:pPr>
            <a:r>
              <a:rPr lang="en-US" sz="2800" b="1" dirty="0" smtClean="0"/>
              <a:t>2</a:t>
            </a:r>
            <a:r>
              <a:rPr lang="ar-IQ" sz="2800" b="1" dirty="0" smtClean="0"/>
              <a:t>- </a:t>
            </a:r>
            <a:r>
              <a:rPr lang="ar-SA" sz="2800" b="1" dirty="0"/>
              <a:t>الدورتين الثانية </a:t>
            </a:r>
            <a:r>
              <a:rPr lang="en-US" sz="2800" b="1" dirty="0"/>
              <a:t>(n=2)</a:t>
            </a:r>
            <a:r>
              <a:rPr lang="ar-SA" sz="2800" b="1" dirty="0"/>
              <a:t> والثالثة </a:t>
            </a:r>
            <a:r>
              <a:rPr lang="en-US" sz="2800" b="1" dirty="0"/>
              <a:t>(n=3)</a:t>
            </a:r>
            <a:r>
              <a:rPr lang="ar-SA" sz="2800" b="1" dirty="0"/>
              <a:t> كل منهما تحتوي </a:t>
            </a:r>
            <a:r>
              <a:rPr lang="en-US" sz="2800" b="1" dirty="0" smtClean="0"/>
              <a:t>8</a:t>
            </a:r>
            <a:r>
              <a:rPr lang="ar-SA" sz="2800" b="1" dirty="0" smtClean="0"/>
              <a:t> </a:t>
            </a:r>
            <a:r>
              <a:rPr lang="ar-SA" sz="2800" b="1" dirty="0"/>
              <a:t>عناصر: </a:t>
            </a:r>
            <a:endParaRPr lang="en-US" sz="2800" b="1" dirty="0" smtClean="0"/>
          </a:p>
          <a:p>
            <a:pPr marL="0" indent="0" rtl="1">
              <a:buNone/>
            </a:pPr>
            <a:r>
              <a:rPr lang="en-US" sz="2800" dirty="0"/>
              <a:t>2 </a:t>
            </a:r>
            <a:r>
              <a:rPr lang="en-US" sz="2800" dirty="0" err="1"/>
              <a:t>nd</a:t>
            </a:r>
            <a:r>
              <a:rPr lang="en-US" sz="2800" dirty="0"/>
              <a:t> period = Li(3)                Ne (10)</a:t>
            </a:r>
          </a:p>
          <a:p>
            <a:pPr marL="0" indent="0" rtl="1">
              <a:buNone/>
            </a:pPr>
            <a:r>
              <a:rPr lang="en-US" sz="2800" dirty="0"/>
              <a:t>3 </a:t>
            </a:r>
            <a:r>
              <a:rPr lang="en-US" sz="2800" dirty="0" err="1"/>
              <a:t>rd</a:t>
            </a:r>
            <a:r>
              <a:rPr lang="en-US" sz="2800" dirty="0"/>
              <a:t> period = Na (11)                </a:t>
            </a:r>
            <a:r>
              <a:rPr lang="en-US" sz="2800" dirty="0" err="1"/>
              <a:t>Ar</a:t>
            </a:r>
            <a:r>
              <a:rPr lang="en-US" sz="2800" dirty="0"/>
              <a:t> (18)</a:t>
            </a:r>
          </a:p>
          <a:p>
            <a:pPr marL="0" indent="0" rtl="1">
              <a:buNone/>
            </a:pPr>
            <a:endParaRPr lang="en-US" sz="2800" dirty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419872" y="5157192"/>
            <a:ext cx="8640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707904" y="5733256"/>
            <a:ext cx="86409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4602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 smtClean="0"/>
              <a:t>3</a:t>
            </a:r>
            <a:r>
              <a:rPr lang="ar-IQ" dirty="0" smtClean="0"/>
              <a:t>- </a:t>
            </a:r>
            <a:r>
              <a:rPr lang="ar-SA" sz="2800" b="1" dirty="0"/>
              <a:t>الدورات الرابعة </a:t>
            </a:r>
            <a:r>
              <a:rPr lang="en-US" sz="2800" b="1" dirty="0"/>
              <a:t>(n=4)</a:t>
            </a:r>
            <a:r>
              <a:rPr lang="ar-SA" sz="2800" b="1" dirty="0"/>
              <a:t> والخامسة </a:t>
            </a:r>
            <a:r>
              <a:rPr lang="en-US" sz="2800" b="1" dirty="0"/>
              <a:t>(n=5) </a:t>
            </a:r>
            <a:r>
              <a:rPr lang="ar-SA" sz="2800" b="1" dirty="0"/>
              <a:t> كل منهم تحتوي </a:t>
            </a:r>
            <a:r>
              <a:rPr lang="en-US" sz="2800" b="1" dirty="0" smtClean="0"/>
              <a:t>18</a:t>
            </a:r>
            <a:r>
              <a:rPr lang="ar-SA" sz="2800" b="1" dirty="0" smtClean="0"/>
              <a:t> عنصر</a:t>
            </a:r>
            <a:endParaRPr lang="en-US" sz="2800" b="1" dirty="0" smtClean="0"/>
          </a:p>
          <a:p>
            <a:pPr marL="0" indent="0" rtl="1">
              <a:buNone/>
            </a:pPr>
            <a:r>
              <a:rPr lang="en-US" sz="2800" dirty="0"/>
              <a:t>4 </a:t>
            </a:r>
            <a:r>
              <a:rPr lang="en-US" sz="2800" dirty="0" err="1"/>
              <a:t>th</a:t>
            </a:r>
            <a:r>
              <a:rPr lang="en-US" sz="2800" dirty="0"/>
              <a:t>  period = K(19)                  Kr (36)</a:t>
            </a:r>
          </a:p>
          <a:p>
            <a:pPr marL="0" indent="0" rtl="1">
              <a:buNone/>
            </a:pPr>
            <a:r>
              <a:rPr lang="en-US" sz="2800" dirty="0"/>
              <a:t>5 </a:t>
            </a:r>
            <a:r>
              <a:rPr lang="en-US" sz="2800" dirty="0" err="1"/>
              <a:t>th</a:t>
            </a:r>
            <a:r>
              <a:rPr lang="en-US" sz="2800" dirty="0"/>
              <a:t> period  =   </a:t>
            </a:r>
            <a:r>
              <a:rPr lang="en-US" sz="2800" dirty="0" err="1"/>
              <a:t>Rb</a:t>
            </a:r>
            <a:r>
              <a:rPr lang="en-US" sz="2800" dirty="0"/>
              <a:t>(37)                </a:t>
            </a:r>
            <a:r>
              <a:rPr lang="en-US" sz="2800" dirty="0" err="1"/>
              <a:t>Xe</a:t>
            </a:r>
            <a:r>
              <a:rPr lang="en-US" sz="2800" dirty="0"/>
              <a:t> (54)</a:t>
            </a:r>
          </a:p>
          <a:p>
            <a:pPr marL="0" indent="0" algn="r" rtl="1">
              <a:buNone/>
            </a:pPr>
            <a:r>
              <a:rPr lang="en-US" sz="2800" dirty="0" smtClean="0"/>
              <a:t>4</a:t>
            </a:r>
            <a:r>
              <a:rPr lang="ar-IQ" sz="2800" dirty="0" smtClean="0"/>
              <a:t>- </a:t>
            </a:r>
            <a:r>
              <a:rPr lang="ar-SA" sz="2800" b="1" dirty="0"/>
              <a:t>الدورة السادسة </a:t>
            </a:r>
            <a:r>
              <a:rPr lang="en-US" sz="2800" b="1" dirty="0"/>
              <a:t>(n=6)</a:t>
            </a:r>
            <a:r>
              <a:rPr lang="ar-SA" sz="2800" b="1" dirty="0"/>
              <a:t> تحتوي على </a:t>
            </a:r>
            <a:r>
              <a:rPr lang="en-US" sz="2800" b="1" dirty="0" smtClean="0"/>
              <a:t>32</a:t>
            </a:r>
            <a:r>
              <a:rPr lang="ar-SA" sz="2800" b="1" dirty="0" smtClean="0"/>
              <a:t> عنصر</a:t>
            </a:r>
            <a:endParaRPr lang="en-US" sz="2800" b="1" dirty="0" smtClean="0"/>
          </a:p>
          <a:p>
            <a:pPr marL="0" indent="0" rtl="1">
              <a:buNone/>
            </a:pPr>
            <a:r>
              <a:rPr lang="ar-IQ" sz="2800" dirty="0" smtClean="0"/>
              <a:t> الرادون </a:t>
            </a:r>
            <a:r>
              <a:rPr lang="en-US" sz="28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dirty="0" err="1"/>
              <a:t>th</a:t>
            </a:r>
            <a:r>
              <a:rPr lang="en-US" sz="2800" dirty="0"/>
              <a:t> period = Cs(55)               </a:t>
            </a:r>
            <a:r>
              <a:rPr lang="en-US" sz="2800" dirty="0" err="1"/>
              <a:t>Rn</a:t>
            </a:r>
            <a:r>
              <a:rPr lang="en-US" sz="2800" dirty="0"/>
              <a:t> (86)</a:t>
            </a:r>
          </a:p>
          <a:p>
            <a:pPr marL="0" indent="0" algn="r" rtl="1">
              <a:buNone/>
            </a:pPr>
            <a:r>
              <a:rPr lang="en-US" sz="2800" dirty="0" smtClean="0"/>
              <a:t>5</a:t>
            </a:r>
            <a:r>
              <a:rPr lang="ar-IQ" sz="2800" dirty="0" smtClean="0"/>
              <a:t>- </a:t>
            </a:r>
            <a:r>
              <a:rPr lang="ar-SA" sz="2800" b="1" dirty="0"/>
              <a:t>الدورة السابعة </a:t>
            </a:r>
            <a:r>
              <a:rPr lang="en-US" sz="2800" b="1" dirty="0"/>
              <a:t>(n=7)</a:t>
            </a:r>
            <a:r>
              <a:rPr lang="ar-SA" sz="2800" b="1" dirty="0"/>
              <a:t> وهي دورة غير مكتملة تحتوي على  </a:t>
            </a:r>
            <a:r>
              <a:rPr lang="en-US" sz="2800" b="1" dirty="0" smtClean="0"/>
              <a:t>23</a:t>
            </a:r>
            <a:r>
              <a:rPr lang="ar-SA" sz="2800" b="1" dirty="0" smtClean="0"/>
              <a:t> </a:t>
            </a:r>
            <a:r>
              <a:rPr lang="ar-SA" sz="2800" b="1" dirty="0"/>
              <a:t>عنصر ( من المفترض ان تحتوي على </a:t>
            </a:r>
            <a:r>
              <a:rPr lang="en-US" sz="2800" b="1" dirty="0" smtClean="0"/>
              <a:t>32</a:t>
            </a:r>
            <a:r>
              <a:rPr lang="ar-SA" sz="2800" b="1" dirty="0" smtClean="0"/>
              <a:t> </a:t>
            </a:r>
            <a:r>
              <a:rPr lang="ar-SA" sz="2800" b="1" dirty="0"/>
              <a:t>عنصر) </a:t>
            </a:r>
            <a:endParaRPr lang="en-US" sz="2800" b="1" dirty="0" smtClean="0"/>
          </a:p>
          <a:p>
            <a:pPr marL="0" indent="0" rtl="1">
              <a:buNone/>
            </a:pPr>
            <a:r>
              <a:rPr lang="en-US" sz="2800" dirty="0" err="1"/>
              <a:t>Fr</a:t>
            </a:r>
            <a:r>
              <a:rPr lang="en-US" sz="2800" dirty="0"/>
              <a:t> (87)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635896" y="1556792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901868" y="2060848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3491880" y="3068960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691680" y="4509120"/>
            <a:ext cx="1008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269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خواص المادة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 smtClean="0">
                <a:solidFill>
                  <a:srgbClr val="FF0000"/>
                </a:solidFill>
              </a:rPr>
              <a:t>تقسم </a:t>
            </a:r>
            <a:r>
              <a:rPr lang="ar-SA" dirty="0">
                <a:solidFill>
                  <a:srgbClr val="FF0000"/>
                </a:solidFill>
              </a:rPr>
              <a:t>خواص المادة إلى ثلاثة أقسام رئيسية هي :-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400" b="1" dirty="0"/>
              <a:t>الخواص الكيمائية  </a:t>
            </a:r>
            <a:endParaRPr lang="en-US" sz="24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400" b="1" dirty="0"/>
              <a:t>الخواص الفيزيائية </a:t>
            </a:r>
            <a:endParaRPr lang="en-US" sz="24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400" b="1" dirty="0"/>
              <a:t>الخواص الميكانيكية </a:t>
            </a:r>
            <a:endParaRPr lang="ar-IQ" sz="2400" b="1" dirty="0" smtClean="0"/>
          </a:p>
          <a:p>
            <a:pPr marL="0" indent="0" algn="r" rtl="1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r>
              <a:rPr lang="ar-IQ" sz="2800" b="1" dirty="0" smtClean="0">
                <a:solidFill>
                  <a:srgbClr val="FFFF00"/>
                </a:solidFill>
              </a:rPr>
              <a:t>. </a:t>
            </a:r>
            <a:r>
              <a:rPr lang="ar-SA" sz="2800" b="1" dirty="0" smtClean="0">
                <a:solidFill>
                  <a:srgbClr val="FFFF00"/>
                </a:solidFill>
              </a:rPr>
              <a:t>الخواص </a:t>
            </a:r>
            <a:r>
              <a:rPr lang="ar-SA" sz="2800" b="1" dirty="0">
                <a:solidFill>
                  <a:srgbClr val="FFFF00"/>
                </a:solidFill>
              </a:rPr>
              <a:t>الكيمائية </a:t>
            </a:r>
            <a:r>
              <a:rPr lang="ar-IQ" sz="2800" b="1" dirty="0" smtClean="0">
                <a:solidFill>
                  <a:srgbClr val="FFFF00"/>
                </a:solidFill>
              </a:rPr>
              <a:t>: </a:t>
            </a:r>
            <a:r>
              <a:rPr lang="ar-SA" sz="2800" dirty="0"/>
              <a:t>من أهم خواص المادة الكيميائية قابلية هذه المادة أو المواد المختلفة للتفاعل الكيمائي وإنتاج مواد أخرى بصفات مختلفة وذلك عند الظروف المناسبة . مثل عملية احتراق الفحم وإنتاج الرماد ، وصدأ الحديد , وتعفن الطعام ، واحتراق الوقود . ويعبر عن هذا التفاعل بالمعادلة الكيميائية والتي هي وصف موجز ودقيق لهاذ التغير </a:t>
            </a:r>
            <a:r>
              <a:rPr lang="ar-SA" sz="2800" dirty="0" smtClean="0"/>
              <a:t>الكيميائي</a:t>
            </a:r>
            <a:r>
              <a:rPr lang="ar-IQ" sz="2800" dirty="0" smtClean="0"/>
              <a:t>.</a:t>
            </a:r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64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12068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ar-IQ" dirty="0" smtClean="0">
                <a:solidFill>
                  <a:srgbClr val="FFFF00"/>
                </a:solidFill>
              </a:rPr>
              <a:t>. </a:t>
            </a:r>
            <a:r>
              <a:rPr lang="ar-SA" b="1" dirty="0">
                <a:solidFill>
                  <a:srgbClr val="FFFF00"/>
                </a:solidFill>
              </a:rPr>
              <a:t>الخواص </a:t>
            </a:r>
            <a:r>
              <a:rPr lang="ar-SA" b="1" dirty="0" smtClean="0">
                <a:solidFill>
                  <a:srgbClr val="FFFF00"/>
                </a:solidFill>
              </a:rPr>
              <a:t>الفيزيائية</a:t>
            </a:r>
            <a:r>
              <a:rPr lang="ar-IQ" b="1" dirty="0" smtClean="0">
                <a:solidFill>
                  <a:srgbClr val="FFFF00"/>
                </a:solidFill>
              </a:rPr>
              <a:t> : </a:t>
            </a:r>
            <a:r>
              <a:rPr lang="ar-SA" sz="2800" dirty="0" smtClean="0"/>
              <a:t>الخواص </a:t>
            </a:r>
            <a:r>
              <a:rPr lang="ar-IQ" sz="2800" dirty="0" smtClean="0"/>
              <a:t>مثل </a:t>
            </a:r>
            <a:r>
              <a:rPr lang="ar-SA" sz="2800" dirty="0" smtClean="0"/>
              <a:t> </a:t>
            </a:r>
            <a:r>
              <a:rPr lang="ar-SA" sz="2800" dirty="0"/>
              <a:t>اللون – الطعم – الرائحة – درجة الغليان – درجة التجمد– الكثافة – الصلادة – الحجم – الكتلة – الحالة ( صلبة – سائلة – غازية ) ، وغيرها كثير تعتبر خواص فيزيائية للمادة </a:t>
            </a:r>
            <a:r>
              <a:rPr lang="ar-IQ" sz="2800" b="1" dirty="0" smtClean="0">
                <a:solidFill>
                  <a:srgbClr val="FFFF00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SA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ويمكن تقسيمها </a:t>
            </a:r>
            <a:r>
              <a:rPr lang="ar-IQ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الى:</a:t>
            </a:r>
          </a:p>
          <a:p>
            <a:pPr marL="0" indent="0" algn="r" rtl="1">
              <a:buNone/>
            </a:pPr>
            <a:r>
              <a:rPr lang="en-US" sz="2800" dirty="0" smtClean="0"/>
              <a:t>1</a:t>
            </a:r>
            <a:r>
              <a:rPr lang="ar-IQ" sz="2800" dirty="0" smtClean="0"/>
              <a:t>. </a:t>
            </a:r>
            <a:r>
              <a:rPr lang="ar-SA" sz="2800" dirty="0" smtClean="0"/>
              <a:t>خواص </a:t>
            </a:r>
            <a:r>
              <a:rPr lang="ar-SA" sz="2800" dirty="0"/>
              <a:t>شاملة مثل درجة غليان المادة ولونها وكثافته وهي الخواص التي لا تعتمد على كمية </a:t>
            </a:r>
            <a:r>
              <a:rPr lang="ar-SA" sz="2800" dirty="0" smtClean="0"/>
              <a:t>المادة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2</a:t>
            </a:r>
            <a:r>
              <a:rPr lang="ar-IQ" sz="2800" dirty="0" smtClean="0"/>
              <a:t>. </a:t>
            </a:r>
            <a:r>
              <a:rPr lang="ar-SA" sz="2800" dirty="0"/>
              <a:t>خواص محدودة مثل الكتلة والحجم وهي التي تتغير بتغير كمية المادة </a:t>
            </a:r>
            <a:endParaRPr lang="ar-IQ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وهناك طريقة أخرى تقسم الخواص الفيزيائية إلى قسمين :-</a:t>
            </a:r>
            <a:endParaRPr lang="en-US" sz="28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en-US" sz="2800" dirty="0" smtClean="0"/>
              <a:t>1</a:t>
            </a:r>
            <a:r>
              <a:rPr lang="ar-IQ" sz="2800" dirty="0" smtClean="0"/>
              <a:t>. </a:t>
            </a:r>
            <a:r>
              <a:rPr lang="ar-SA" sz="2800" dirty="0" smtClean="0"/>
              <a:t>خواص </a:t>
            </a:r>
            <a:r>
              <a:rPr lang="ar-SA" sz="2800" dirty="0"/>
              <a:t>نوعية وهي الخواص التي لا يمكن تحديد قيمة معينة للخاصية مثل الطعم </a:t>
            </a:r>
            <a:r>
              <a:rPr lang="ar-SA" sz="2800" dirty="0" smtClean="0"/>
              <a:t>والرائحة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2</a:t>
            </a:r>
            <a:r>
              <a:rPr lang="ar-IQ" sz="2800" dirty="0" smtClean="0"/>
              <a:t>. </a:t>
            </a:r>
            <a:r>
              <a:rPr lang="ar-SA" sz="2800" dirty="0"/>
              <a:t>خواص كمية وهي الخواص التي يمكن تحديد كميتها مثل درجة الغليان والكتلة </a:t>
            </a:r>
            <a:endParaRPr lang="ar-IQ" sz="2800" dirty="0" smtClean="0"/>
          </a:p>
          <a:p>
            <a:pPr marL="0" lvl="0" indent="0" algn="r" rtl="1">
              <a:buNone/>
            </a:pPr>
            <a:r>
              <a:rPr lang="en-US" sz="2800" dirty="0" smtClean="0"/>
              <a:t>3</a:t>
            </a:r>
            <a:r>
              <a:rPr lang="ar-IQ" sz="2800" dirty="0" smtClean="0"/>
              <a:t>. </a:t>
            </a:r>
            <a:r>
              <a:rPr lang="ar-SA" b="1" dirty="0">
                <a:solidFill>
                  <a:srgbClr val="FFFF00"/>
                </a:solidFill>
              </a:rPr>
              <a:t>الخواص الميكانيكية </a:t>
            </a:r>
            <a:r>
              <a:rPr lang="ar-IQ" b="1" dirty="0" smtClean="0">
                <a:solidFill>
                  <a:srgbClr val="FFFF00"/>
                </a:solidFill>
              </a:rPr>
              <a:t>: </a:t>
            </a:r>
            <a:r>
              <a:rPr lang="ar-SA" dirty="0"/>
              <a:t>مثل </a:t>
            </a:r>
            <a:r>
              <a:rPr lang="ar-SA" dirty="0" smtClean="0"/>
              <a:t> </a:t>
            </a:r>
            <a:r>
              <a:rPr lang="ar-SA" dirty="0"/>
              <a:t>السرعة  – القوة – الشغل 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b="1" dirty="0" smtClean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2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أشكال المادة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تتواجد </a:t>
            </a:r>
            <a:r>
              <a:rPr lang="ar-SA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المادة في الطبيعة على ثلاثة أشكال </a:t>
            </a:r>
            <a:r>
              <a:rPr lang="ar-SA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</a:t>
            </a:r>
            <a:endParaRPr lang="ar-IQ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2800" b="1" dirty="0" smtClean="0">
                <a:solidFill>
                  <a:srgbClr val="FF0000"/>
                </a:solidFill>
              </a:rPr>
              <a:t>العنصر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800" dirty="0"/>
              <a:t>تعنى كلمة عنصر الشيء الأساسي أو الجوهري ويعرف على أنه أي مادة لا يمكن تفكيكها إلى مواد أخرى بالطرق الكيميائية </a:t>
            </a:r>
            <a:r>
              <a:rPr lang="ar-SA" sz="2800" dirty="0" smtClean="0"/>
              <a:t>والفيزيائية</a:t>
            </a:r>
            <a:endParaRPr lang="ar-IQ" sz="2800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العنصر هو وحدة البناء للمادة 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وقد بلغ عدد العناصر المعروفة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عنصر رقم واحد هو الهيدروجين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ورقم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 تتم تسميته بشكل رسمي إلا أنه يسمى حالياً  ( أنيصزيوم )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ويقول علماء الاتحاد الروس وألمانيا أنهم قد تمكنوا من الحصول على العنصرين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وإن كان حصولهم هذا لا يستمر إلا لأجزاء بسيطة من الثانية كما يقولون</a:t>
            </a:r>
            <a:endParaRPr 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18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المركب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800" dirty="0"/>
              <a:t>يتكون المركب دائماً من أكثر من عنصر واحد باتحادها كيميائياً مع بعضها البعض بطريقة محددة </a:t>
            </a:r>
            <a:r>
              <a:rPr lang="ar-IQ" sz="2800" dirty="0" smtClean="0"/>
              <a:t>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تكوين المركب إما بتفاعل العناصر مع بعضها البعض أو بتفاعل المركبات مع بعضها البعض أو بتفاعل المركبات مع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العناصر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المركبات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لها أهمية كبيرة ، تتجاوز أهمية العناصر وفي كل يوم يكتشف مركبات جديدة 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المركبات المعروفة كبير جداً يتجاوز المليون مركباً 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المركبات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تختلف في صفاتها وتفاعلاتها كلياً عن العناصر المكونة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لها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 عناصر المركب بالوسائل الكيمائية فقط .</a:t>
            </a:r>
            <a:endParaRPr 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2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الخليط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32859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800" dirty="0"/>
              <a:t>حينما يوجد عنصران أو أكثر متحدة اتحاداً غير كيميائي وبالتالي يمكن أن </a:t>
            </a:r>
            <a:r>
              <a:rPr lang="ar-SA" sz="2800" dirty="0" smtClean="0"/>
              <a:t>يكون </a:t>
            </a:r>
            <a:r>
              <a:rPr lang="ar-SA" sz="2800" dirty="0"/>
              <a:t>بنسب وزنية غير ثابتة فإنه يقال أنها تكون مخلوطاً وليس </a:t>
            </a:r>
            <a:r>
              <a:rPr lang="ar-SA" sz="2800" dirty="0" smtClean="0"/>
              <a:t>مركبا</a:t>
            </a:r>
            <a:endParaRPr lang="ar-IQ" sz="2800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 الخليط قد يكون مجموعة من المركبات متحدة اتحاداً غير كيميائي ، بل فيزيائي 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 تكون المخاليط متجانسة مثل الماء المذاب به السكر ، وقد تكون المخاليط غير متجانسة مثل الزيت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والماء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وتتميز المخاليط بأنه يمكن فصل بعضها عن بعض بالطرق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الفيزيائية</a:t>
            </a:r>
            <a:endParaRPr lang="ar-IQ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Ø"/>
            </a:pPr>
            <a:endParaRPr 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76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>الخواص </a:t>
            </a:r>
            <a:r>
              <a:rPr lang="ar-SA" b="1" dirty="0"/>
              <a:t>الدورية </a:t>
            </a:r>
            <a:r>
              <a:rPr lang="ar-SA" b="1" dirty="0" smtClean="0"/>
              <a:t>للذرات</a:t>
            </a:r>
            <a:r>
              <a:rPr lang="ar-IQ" b="1" dirty="0" smtClean="0"/>
              <a:t/>
            </a:r>
            <a:br>
              <a:rPr lang="ar-IQ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جرت محاولات عديدة لغرض تصنيف العناصر وبطرق مختلفة ألا أن </a:t>
            </a:r>
            <a:r>
              <a:rPr lang="ar-SA" sz="2800" dirty="0" smtClean="0"/>
              <a:t>أكثرها </a:t>
            </a:r>
            <a:r>
              <a:rPr lang="ar-SA" sz="2800" dirty="0"/>
              <a:t>شيوعا ً وإستخداماً هو ما توصل إليه العالم مندليف </a:t>
            </a:r>
            <a:r>
              <a:rPr lang="en-US" sz="2800" dirty="0"/>
              <a:t>Mendleev</a:t>
            </a:r>
            <a:r>
              <a:rPr lang="ar-SA" sz="2800" dirty="0"/>
              <a:t> عام 1896 والذي بيّن بموجبه إن الخواص العامة للعناصر لها علاقة </a:t>
            </a:r>
            <a:r>
              <a:rPr lang="ar-SA" sz="2800" b="1" u="sng" dirty="0">
                <a:solidFill>
                  <a:srgbClr val="FF0000"/>
                </a:solidFill>
              </a:rPr>
              <a:t>بترتيبها الألكتروني وأوزانها الذرية </a:t>
            </a:r>
            <a:r>
              <a:rPr lang="ar-SA" sz="2800" dirty="0"/>
              <a:t>.</a:t>
            </a:r>
            <a:endParaRPr lang="en-US" sz="2800" dirty="0"/>
          </a:p>
          <a:p>
            <a:pPr algn="r" rtl="1"/>
            <a:r>
              <a:rPr lang="ar-SA" sz="2800" dirty="0"/>
              <a:t>رتب مندليف العناصر إلى مجاميع ( زمر ) </a:t>
            </a:r>
            <a:r>
              <a:rPr lang="en-US" sz="2800" dirty="0"/>
              <a:t>groups</a:t>
            </a:r>
            <a:r>
              <a:rPr lang="ar-SA" sz="2800" dirty="0"/>
              <a:t> عمودية والتي تمتلك فيها العناصر نفس العدد من الألكترونات في مدارها الطاقي الخارجي وإلى دورات </a:t>
            </a:r>
            <a:r>
              <a:rPr lang="en-US" sz="2800" dirty="0"/>
              <a:t>Periods </a:t>
            </a:r>
            <a:r>
              <a:rPr lang="ar-SA" sz="2800" dirty="0"/>
              <a:t> أفقية تمتلك فيها العناصر نفس عدد الكم الرئيسي </a:t>
            </a:r>
            <a:r>
              <a:rPr lang="en-US" sz="2800" dirty="0"/>
              <a:t>(n) </a:t>
            </a:r>
            <a:r>
              <a:rPr lang="ar-SA" sz="2800" dirty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32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العدد الذري</a:t>
            </a:r>
            <a:r>
              <a:rPr lang="en-US" b="1" dirty="0">
                <a:solidFill>
                  <a:srgbClr val="FF0000"/>
                </a:solidFill>
              </a:rPr>
              <a:t>: (Z) atomic number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عدد البروتونات الموجودة في كل ذرة من العنصر ويساوي عدد الالكترونات لنفس الذرة المتعادلة كهربياً .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عدد الكتلة </a:t>
            </a:r>
            <a:r>
              <a:rPr lang="en-US" b="1" dirty="0">
                <a:solidFill>
                  <a:srgbClr val="FF0000"/>
                </a:solidFill>
              </a:rPr>
              <a:t> (A) mass number </a:t>
            </a:r>
            <a:r>
              <a:rPr lang="ar-SA" b="1" dirty="0">
                <a:solidFill>
                  <a:srgbClr val="FF0000"/>
                </a:solidFill>
              </a:rPr>
              <a:t> (الوزن الذري</a:t>
            </a:r>
            <a:r>
              <a:rPr lang="ar-SA" b="1" dirty="0" smtClean="0">
                <a:solidFill>
                  <a:srgbClr val="FF0000"/>
                </a:solidFill>
              </a:rPr>
              <a:t>):</a:t>
            </a:r>
            <a:r>
              <a:rPr lang="ar-SA" dirty="0"/>
              <a:t>هو عدد</a:t>
            </a:r>
            <a:r>
              <a:rPr lang="en-US" dirty="0"/>
              <a:t> </a:t>
            </a:r>
            <a:r>
              <a:rPr lang="ar-SA" dirty="0">
                <a:hlinkClick r:id="rId2" tooltip="بروتون"/>
              </a:rPr>
              <a:t>البروتونات</a:t>
            </a:r>
            <a:r>
              <a:rPr lang="en-US" dirty="0"/>
              <a:t> </a:t>
            </a:r>
            <a:r>
              <a:rPr lang="ar-SA" dirty="0">
                <a:hlinkClick r:id="rId3" tooltip="نيوترون"/>
              </a:rPr>
              <a:t>والنيوترونات</a:t>
            </a:r>
            <a:r>
              <a:rPr lang="en-US" dirty="0"/>
              <a:t> </a:t>
            </a:r>
            <a:r>
              <a:rPr lang="ar-SA" dirty="0"/>
              <a:t>في </a:t>
            </a:r>
            <a:r>
              <a:rPr lang="ar-SA" dirty="0" smtClean="0"/>
              <a:t>النواة. يوجد عدد الكتلة وحيد لكل</a:t>
            </a:r>
            <a:r>
              <a:rPr lang="en-US" dirty="0" smtClean="0"/>
              <a:t> </a:t>
            </a:r>
            <a:r>
              <a:rPr lang="ar-SA" dirty="0" smtClean="0">
                <a:hlinkClick r:id="rId4" tooltip="نظير"/>
              </a:rPr>
              <a:t>نظير</a:t>
            </a:r>
            <a:r>
              <a:rPr lang="en-US" dirty="0" smtClean="0"/>
              <a:t> </a:t>
            </a:r>
            <a:r>
              <a:rPr lang="ar-SA" dirty="0" smtClean="0"/>
              <a:t>من نظائر العنصر ويكتب إما بعد اسم العنصر أو في أعلى يساره بحجم أصغر.</a:t>
            </a:r>
            <a:endParaRPr lang="ar-IQ" dirty="0" smtClean="0"/>
          </a:p>
          <a:p>
            <a:pPr marL="0" indent="0" algn="r" rtl="1">
              <a:buNone/>
            </a:pPr>
            <a:r>
              <a:rPr lang="ar-SA" dirty="0"/>
              <a:t>يمثل رمز العنصر </a:t>
            </a:r>
            <a:r>
              <a:rPr lang="en-US" dirty="0"/>
              <a:t>X   </a:t>
            </a:r>
            <a:r>
              <a:rPr lang="ar-SA" dirty="0"/>
              <a:t> ويوضع  العدد الذري أسفل الرمز وعدد الكتلة في </a:t>
            </a:r>
            <a:r>
              <a:rPr lang="ar-SA" dirty="0" smtClean="0"/>
              <a:t>الأعلى</a:t>
            </a:r>
            <a:r>
              <a:rPr lang="ar-IQ" dirty="0" smtClean="0"/>
              <a:t>,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725144"/>
            <a:ext cx="557937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90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عندما تفقد الذرة أو تكتسب اليكترون أو أكثر تتحول إلى ذرة مشحونة تسمى أيون </a:t>
            </a:r>
            <a:r>
              <a:rPr lang="en-US" sz="2800" dirty="0"/>
              <a:t>ion</a:t>
            </a:r>
            <a:r>
              <a:rPr lang="ar-SA" sz="2800" dirty="0"/>
              <a:t> وتكتب الشحنة(عددا وإشارة) في الخانة العلوية اليمنى من رمز العنصر...   </a:t>
            </a:r>
            <a:r>
              <a:rPr lang="en-US" sz="2800" b="1" dirty="0"/>
              <a:t>Al</a:t>
            </a:r>
            <a:r>
              <a:rPr lang="en-US" sz="2800" b="1" baseline="30000" dirty="0"/>
              <a:t>3+</a:t>
            </a:r>
            <a:r>
              <a:rPr lang="ar-SA" sz="2800" b="1" dirty="0"/>
              <a:t> و</a:t>
            </a:r>
            <a:r>
              <a:rPr lang="en-US" sz="2800" b="1" dirty="0"/>
              <a:t>Mg</a:t>
            </a:r>
            <a:r>
              <a:rPr lang="en-US" sz="2800" b="1" baseline="30000" dirty="0"/>
              <a:t>2+</a:t>
            </a:r>
            <a:r>
              <a:rPr lang="ar-SA" sz="2800" b="1" dirty="0"/>
              <a:t> و</a:t>
            </a:r>
            <a:r>
              <a:rPr lang="en-US" sz="2800" b="1" dirty="0"/>
              <a:t> S</a:t>
            </a:r>
            <a:r>
              <a:rPr lang="en-US" sz="2800" b="1" baseline="30000" dirty="0"/>
              <a:t>2- </a:t>
            </a:r>
            <a:r>
              <a:rPr lang="ar-SA" sz="2800" b="1" dirty="0"/>
              <a:t>و</a:t>
            </a:r>
            <a:r>
              <a:rPr lang="en-US" sz="2800" b="1" dirty="0" err="1"/>
              <a:t>Cl</a:t>
            </a:r>
            <a:r>
              <a:rPr lang="en-US" sz="2800" b="1" baseline="30000" dirty="0"/>
              <a:t>-</a:t>
            </a:r>
            <a:r>
              <a:rPr lang="en-US" sz="2800" b="1" dirty="0"/>
              <a:t> </a:t>
            </a:r>
            <a:endParaRPr lang="ar-IQ" sz="2800" b="1" dirty="0" smtClean="0"/>
          </a:p>
          <a:p>
            <a:pPr marL="0" indent="0" algn="r" rtl="1">
              <a:buNone/>
            </a:pPr>
            <a:r>
              <a:rPr lang="ar-SA" sz="2800" b="1" dirty="0"/>
              <a:t>شحنة الأيون</a:t>
            </a:r>
            <a:r>
              <a:rPr lang="en-US" sz="2800" b="1" dirty="0"/>
              <a:t>= </a:t>
            </a:r>
            <a:r>
              <a:rPr lang="ar-SA" sz="2800" b="1" dirty="0"/>
              <a:t> عدد البروتونات – عدد </a:t>
            </a:r>
            <a:r>
              <a:rPr lang="ar-SA" sz="2800" b="1" dirty="0" smtClean="0"/>
              <a:t>الاليكترونات</a:t>
            </a:r>
            <a:endParaRPr lang="ar-IQ" sz="2800" b="1" dirty="0" smtClean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r>
              <a:rPr lang="ar-SA" sz="2800" i="1" dirty="0">
                <a:solidFill>
                  <a:srgbClr val="FF0000"/>
                </a:solidFill>
              </a:rPr>
              <a:t>النظائر </a:t>
            </a:r>
            <a:r>
              <a:rPr lang="en-US" sz="2800" i="1" dirty="0">
                <a:solidFill>
                  <a:srgbClr val="FF0000"/>
                </a:solidFill>
              </a:rPr>
              <a:t>Isotopes </a:t>
            </a:r>
            <a:r>
              <a:rPr lang="ar-IQ" sz="2800" i="1" dirty="0">
                <a:solidFill>
                  <a:srgbClr val="FF0000"/>
                </a:solidFill>
              </a:rPr>
              <a:t>: </a:t>
            </a:r>
            <a:r>
              <a:rPr lang="ar-SA" sz="2800" dirty="0"/>
              <a:t>ذرات العنصر الواحد التي تختلف في عددالنيوترونات, وبالتالي في عدد الكتلة (الوزن الذري</a:t>
            </a:r>
            <a:r>
              <a:rPr lang="ar-SA" sz="2800" dirty="0" smtClean="0"/>
              <a:t>)</a:t>
            </a:r>
            <a:r>
              <a:rPr lang="ar-IQ" sz="2800" dirty="0" smtClean="0"/>
              <a:t> </a:t>
            </a:r>
            <a:r>
              <a:rPr lang="ar-SA" sz="2800" dirty="0"/>
              <a:t>(القصدير له عشرة نظائر وللكربون ثلاثة </a:t>
            </a:r>
            <a:r>
              <a:rPr lang="ar-SA" sz="2800" dirty="0" smtClean="0"/>
              <a:t>نظائر</a:t>
            </a:r>
            <a:r>
              <a:rPr lang="ar-SA" sz="2800" baseline="30000" dirty="0" smtClean="0"/>
              <a:t> 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C</a:t>
            </a:r>
            <a:r>
              <a:rPr lang="en-US" sz="2800" baseline="30000" dirty="0" smtClean="0"/>
              <a:t>12</a:t>
            </a:r>
            <a:r>
              <a:rPr lang="en-US" sz="2800" baseline="-25000" dirty="0" smtClean="0"/>
              <a:t>,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C</a:t>
            </a:r>
            <a:r>
              <a:rPr lang="en-US" sz="2800" baseline="30000" dirty="0" smtClean="0"/>
              <a:t>13</a:t>
            </a:r>
            <a:r>
              <a:rPr lang="en-US" sz="2800" smtClean="0"/>
              <a:t>, </a:t>
            </a:r>
            <a:r>
              <a:rPr lang="en-US" sz="2800" baseline="-25000" smtClean="0"/>
              <a:t>6</a:t>
            </a:r>
            <a:r>
              <a:rPr lang="en-US" sz="2800" smtClean="0"/>
              <a:t>C</a:t>
            </a:r>
            <a:r>
              <a:rPr lang="en-US" sz="2800" baseline="30000" smtClean="0"/>
              <a:t>14</a:t>
            </a:r>
            <a:r>
              <a:rPr lang="en-US" sz="2800" smtClean="0"/>
              <a:t>   </a:t>
            </a:r>
            <a:r>
              <a:rPr lang="ar-SA" sz="2800" dirty="0" smtClean="0"/>
              <a:t>)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dirty="0" smtClean="0"/>
              <a:t>.</a:t>
            </a:r>
            <a:endParaRPr lang="ar-IQ" sz="2800" dirty="0"/>
          </a:p>
          <a:p>
            <a:pPr marL="0" indent="0" algn="r" rtl="1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48426"/>
              </p:ext>
            </p:extLst>
          </p:nvPr>
        </p:nvGraphicFramePr>
        <p:xfrm>
          <a:off x="1835696" y="2132856"/>
          <a:ext cx="5904655" cy="230425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454770"/>
                <a:gridCol w="1607200"/>
                <a:gridCol w="1686089"/>
                <a:gridCol w="1156596"/>
              </a:tblGrid>
              <a:tr h="3785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الأيون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البروتونات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الأليكترونات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الشحنة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31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</a:t>
                      </a:r>
                      <a:r>
                        <a:rPr lang="en-US" sz="1200" baseline="30000">
                          <a:effectLst/>
                        </a:rPr>
                        <a:t>3+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+3</a:t>
                      </a:r>
                      <a:r>
                        <a:rPr lang="ar-SA" sz="1200">
                          <a:effectLst/>
                        </a:rPr>
                        <a:t>       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08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Mg</a:t>
                      </a:r>
                      <a:r>
                        <a:rPr lang="en-US" sz="1200" baseline="30000">
                          <a:effectLst/>
                        </a:rPr>
                        <a:t>2+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r>
                        <a:rPr lang="ar-SA" sz="1200">
                          <a:effectLst/>
                        </a:rPr>
                        <a:t>       </a:t>
                      </a:r>
                      <a:r>
                        <a:rPr lang="en-US" sz="1200">
                          <a:effectLst/>
                        </a:rPr>
                        <a:t>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08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baseline="30000">
                          <a:effectLst/>
                        </a:rPr>
                        <a:t>2-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808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</a:t>
                      </a:r>
                      <a:r>
                        <a:rPr lang="en-US" sz="1200" baseline="30000">
                          <a:effectLst/>
                        </a:rPr>
                        <a:t>-</a:t>
                      </a:r>
                      <a:r>
                        <a:rPr lang="ar-SA" sz="1200">
                          <a:effectLst/>
                        </a:rPr>
                        <a:t>          </a:t>
                      </a:r>
                      <a:r>
                        <a:rPr lang="ar-SA" sz="1200" baseline="300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56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1108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الكيمياء العامة General Chemistry </vt:lpstr>
      <vt:lpstr>خواص المادة </vt:lpstr>
      <vt:lpstr>PowerPoint Presentation</vt:lpstr>
      <vt:lpstr>أشكال المادة </vt:lpstr>
      <vt:lpstr>المركب</vt:lpstr>
      <vt:lpstr>الخليط</vt:lpstr>
      <vt:lpstr>الخواص الدورية للذرات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الكيمياء العامة Chemistry  General</dc:title>
  <dc:creator>InteL</dc:creator>
  <cp:lastModifiedBy>InteL</cp:lastModifiedBy>
  <cp:revision>60</cp:revision>
  <dcterms:created xsi:type="dcterms:W3CDTF">2016-11-07T17:05:11Z</dcterms:created>
  <dcterms:modified xsi:type="dcterms:W3CDTF">2016-11-22T10:39:54Z</dcterms:modified>
</cp:coreProperties>
</file>